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73" r:id="rId2"/>
    <p:sldId id="370" r:id="rId3"/>
    <p:sldId id="361" r:id="rId4"/>
    <p:sldId id="274" r:id="rId5"/>
    <p:sldId id="279" r:id="rId6"/>
    <p:sldId id="278" r:id="rId7"/>
    <p:sldId id="280" r:id="rId8"/>
    <p:sldId id="301" r:id="rId9"/>
    <p:sldId id="288" r:id="rId10"/>
    <p:sldId id="289" r:id="rId11"/>
    <p:sldId id="290" r:id="rId12"/>
    <p:sldId id="292" r:id="rId13"/>
    <p:sldId id="302" r:id="rId14"/>
    <p:sldId id="303" r:id="rId15"/>
    <p:sldId id="375" r:id="rId16"/>
    <p:sldId id="293" r:id="rId17"/>
    <p:sldId id="306" r:id="rId18"/>
    <p:sldId id="307" r:id="rId19"/>
    <p:sldId id="308" r:id="rId20"/>
    <p:sldId id="309" r:id="rId21"/>
    <p:sldId id="312" r:id="rId22"/>
    <p:sldId id="376" r:id="rId23"/>
    <p:sldId id="313" r:id="rId24"/>
    <p:sldId id="315" r:id="rId25"/>
    <p:sldId id="316" r:id="rId26"/>
    <p:sldId id="351" r:id="rId27"/>
    <p:sldId id="322" r:id="rId28"/>
    <p:sldId id="321" r:id="rId29"/>
    <p:sldId id="323" r:id="rId30"/>
    <p:sldId id="324" r:id="rId31"/>
    <p:sldId id="377" r:id="rId32"/>
    <p:sldId id="353" r:id="rId33"/>
    <p:sldId id="317" r:id="rId34"/>
    <p:sldId id="354" r:id="rId35"/>
    <p:sldId id="325" r:id="rId36"/>
    <p:sldId id="275" r:id="rId37"/>
    <p:sldId id="327" r:id="rId38"/>
    <p:sldId id="329" r:id="rId39"/>
    <p:sldId id="378" r:id="rId40"/>
    <p:sldId id="379" r:id="rId41"/>
    <p:sldId id="374" r:id="rId42"/>
    <p:sldId id="296" r:id="rId43"/>
    <p:sldId id="360" r:id="rId44"/>
  </p:sldIdLst>
  <p:sldSz cx="12192000" cy="6858000"/>
  <p:notesSz cx="6858000" cy="9144000"/>
  <p:custDataLst>
    <p:tags r:id="rId4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73"/>
            <p14:sldId id="370"/>
          </p14:sldIdLst>
        </p14:section>
        <p14:section name="1.a. The if statement" id="{02C980A1-9FA8-454C-B1C7-D4AD6AD36533}">
          <p14:sldIdLst>
            <p14:sldId id="361"/>
            <p14:sldId id="274"/>
            <p14:sldId id="279"/>
            <p14:sldId id="278"/>
            <p14:sldId id="280"/>
            <p14:sldId id="301"/>
            <p14:sldId id="288"/>
            <p14:sldId id="289"/>
            <p14:sldId id="290"/>
            <p14:sldId id="292"/>
            <p14:sldId id="302"/>
            <p14:sldId id="303"/>
            <p14:sldId id="375"/>
          </p14:sldIdLst>
        </p14:section>
        <p14:section name="1.b. The elif statement" id="{270B16FF-CED3-4572-9CAA-60325784A3DC}">
          <p14:sldIdLst>
            <p14:sldId id="293"/>
            <p14:sldId id="306"/>
            <p14:sldId id="307"/>
            <p14:sldId id="308"/>
            <p14:sldId id="309"/>
            <p14:sldId id="312"/>
            <p14:sldId id="376"/>
          </p14:sldIdLst>
        </p14:section>
        <p14:section name="1.c. Dead code and code architecture" id="{3AD9A5BC-669D-4B55-93FB-D3CB46F6220D}">
          <p14:sldIdLst>
            <p14:sldId id="313"/>
            <p14:sldId id="315"/>
            <p14:sldId id="316"/>
            <p14:sldId id="351"/>
          </p14:sldIdLst>
        </p14:section>
        <p14:section name="1.d. The else statement" id="{EC2B95B9-C3CB-4D41-A7EB-6C8CBB20BE54}">
          <p14:sldIdLst>
            <p14:sldId id="322"/>
            <p14:sldId id="321"/>
          </p14:sldIdLst>
        </p14:section>
        <p14:section name="1.e. An example of if/elif/else statement" id="{B0203751-AA57-40CD-9121-ACAAE0E3FF02}">
          <p14:sldIdLst>
            <p14:sldId id="323"/>
            <p14:sldId id="324"/>
            <p14:sldId id="377"/>
          </p14:sldIdLst>
        </p14:section>
        <p14:section name="1.f. Practice activity for if/elif statement" id="{707C2B57-B874-4472-8C4B-481FAFEE5651}">
          <p14:sldIdLst>
            <p14:sldId id="353"/>
            <p14:sldId id="317"/>
            <p14:sldId id="354"/>
          </p14:sldIdLst>
        </p14:section>
        <p14:section name="2.a. Nested ifs statements" id="{A8F64659-C53D-452D-B3E5-48EC9C507148}">
          <p14:sldIdLst>
            <p14:sldId id="325"/>
            <p14:sldId id="275"/>
            <p14:sldId id="327"/>
            <p14:sldId id="329"/>
          </p14:sldIdLst>
        </p14:section>
        <p14:section name="2.b. Closing remarks" id="{3B6C9CE0-23A3-4994-A483-6D2FD184B956}">
          <p14:sldIdLst>
            <p14:sldId id="378"/>
            <p14:sldId id="379"/>
          </p14:sldIdLst>
        </p14:section>
        <p14:section name="Conclusion" id="{8FC5B4E0-8B82-44CE-8E2E-949C5DB81C7E}">
          <p14:sldIdLst>
            <p14:sldId id="374"/>
          </p14:sldIdLst>
        </p14:section>
        <p14:section name="3.a. Practice activities for nested ifs" id="{A05E1326-906A-4986-89E9-D62AA7B0F294}">
          <p14:sldIdLst>
            <p14:sldId id="296"/>
          </p14:sldIdLst>
        </p14:section>
        <p14:section name="3.b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78426A-7E23-4CED-B7F0-ED126EDE41E1}" v="10" dt="2025-08-22T01:26:49.7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80" autoAdjust="0"/>
  </p:normalViewPr>
  <p:slideViewPr>
    <p:cSldViewPr snapToGrid="0">
      <p:cViewPr varScale="1">
        <p:scale>
          <a:sx n="67" d="100"/>
          <a:sy n="67" d="100"/>
        </p:scale>
        <p:origin x="126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3D65416C-974A-4D57-803D-10703F4809ED}"/>
    <pc:docChg chg="mod modSld">
      <pc:chgData name="Matthieu De Mari" userId="dfb708c9-d8dc-439f-9a3b-c772bf4a311c" providerId="ADAL" clId="{3D65416C-974A-4D57-803D-10703F4809ED}" dt="2023-07-18T04:07:25.717" v="2" actId="20577"/>
      <pc:docMkLst>
        <pc:docMk/>
      </pc:docMkLst>
      <pc:sldChg chg="modSp mod">
        <pc:chgData name="Matthieu De Mari" userId="dfb708c9-d8dc-439f-9a3b-c772bf4a311c" providerId="ADAL" clId="{3D65416C-974A-4D57-803D-10703F4809ED}" dt="2023-07-18T04:07:25.717" v="2" actId="20577"/>
        <pc:sldMkLst>
          <pc:docMk/>
          <pc:sldMk cId="3314370689" sldId="256"/>
        </pc:sldMkLst>
      </pc:sldChg>
    </pc:docChg>
  </pc:docChgLst>
  <pc:docChgLst>
    <pc:chgData name="Matthieu De Mari" userId="dfb708c9-d8dc-439f-9a3b-c772bf4a311c" providerId="ADAL" clId="{D578426A-7E23-4CED-B7F0-ED126EDE41E1}"/>
    <pc:docChg chg="custSel modSld">
      <pc:chgData name="Matthieu De Mari" userId="dfb708c9-d8dc-439f-9a3b-c772bf4a311c" providerId="ADAL" clId="{D578426A-7E23-4CED-B7F0-ED126EDE41E1}" dt="2025-08-22T01:26:49.881" v="87" actId="208"/>
      <pc:docMkLst>
        <pc:docMk/>
      </pc:docMkLst>
      <pc:sldChg chg="modSp mod">
        <pc:chgData name="Matthieu De Mari" userId="dfb708c9-d8dc-439f-9a3b-c772bf4a311c" providerId="ADAL" clId="{D578426A-7E23-4CED-B7F0-ED126EDE41E1}" dt="2025-08-19T05:32:26.463" v="9" actId="20577"/>
        <pc:sldMkLst>
          <pc:docMk/>
          <pc:sldMk cId="3318868409" sldId="361"/>
        </pc:sldMkLst>
        <pc:spChg chg="mod">
          <ac:chgData name="Matthieu De Mari" userId="dfb708c9-d8dc-439f-9a3b-c772bf4a311c" providerId="ADAL" clId="{D578426A-7E23-4CED-B7F0-ED126EDE41E1}" dt="2025-08-19T05:32:26.463" v="9" actId="20577"/>
          <ac:spMkLst>
            <pc:docMk/>
            <pc:sldMk cId="3318868409" sldId="361"/>
            <ac:spMk id="3" creationId="{E5DB1C9F-5181-A28F-D96C-2918F1E84180}"/>
          </ac:spMkLst>
        </pc:spChg>
      </pc:sldChg>
      <pc:sldChg chg="addSp delSp modSp mod modAnim">
        <pc:chgData name="Matthieu De Mari" userId="dfb708c9-d8dc-439f-9a3b-c772bf4a311c" providerId="ADAL" clId="{D578426A-7E23-4CED-B7F0-ED126EDE41E1}" dt="2025-08-22T01:26:49.881" v="87" actId="208"/>
        <pc:sldMkLst>
          <pc:docMk/>
          <pc:sldMk cId="124067426" sldId="376"/>
        </pc:sldMkLst>
        <pc:spChg chg="add mod">
          <ac:chgData name="Matthieu De Mari" userId="dfb708c9-d8dc-439f-9a3b-c772bf4a311c" providerId="ADAL" clId="{D578426A-7E23-4CED-B7F0-ED126EDE41E1}" dt="2025-08-22T01:26:49.881" v="87" actId="208"/>
          <ac:spMkLst>
            <pc:docMk/>
            <pc:sldMk cId="124067426" sldId="376"/>
            <ac:spMk id="3" creationId="{D6820294-5C41-F900-F48F-107C5A192DC7}"/>
          </ac:spMkLst>
        </pc:spChg>
        <pc:spChg chg="mod">
          <ac:chgData name="Matthieu De Mari" userId="dfb708c9-d8dc-439f-9a3b-c772bf4a311c" providerId="ADAL" clId="{D578426A-7E23-4CED-B7F0-ED126EDE41E1}" dt="2025-08-22T01:26:49.731" v="82"/>
          <ac:spMkLst>
            <pc:docMk/>
            <pc:sldMk cId="124067426" sldId="376"/>
            <ac:spMk id="9" creationId="{F1426379-CF70-9455-B64E-6AAECFAD7B03}"/>
          </ac:spMkLst>
        </pc:spChg>
        <pc:picChg chg="del">
          <ac:chgData name="Matthieu De Mari" userId="dfb708c9-d8dc-439f-9a3b-c772bf4a311c" providerId="ADAL" clId="{D578426A-7E23-4CED-B7F0-ED126EDE41E1}" dt="2025-08-22T01:26:49.746" v="84"/>
          <ac:picMkLst>
            <pc:docMk/>
            <pc:sldMk cId="124067426" sldId="376"/>
            <ac:picMk id="8" creationId="{F455947C-E7EE-9662-A3B2-AEE39D4B81A0}"/>
          </ac:picMkLst>
        </pc:picChg>
      </pc:sldChg>
      <pc:sldChg chg="addSp modSp mod">
        <pc:chgData name="Matthieu De Mari" userId="dfb708c9-d8dc-439f-9a3b-c772bf4a311c" providerId="ADAL" clId="{D578426A-7E23-4CED-B7F0-ED126EDE41E1}" dt="2025-08-19T05:35:16.666" v="76" actId="1038"/>
        <pc:sldMkLst>
          <pc:docMk/>
          <pc:sldMk cId="3049962900" sldId="378"/>
        </pc:sldMkLst>
        <pc:picChg chg="add mod">
          <ac:chgData name="Matthieu De Mari" userId="dfb708c9-d8dc-439f-9a3b-c772bf4a311c" providerId="ADAL" clId="{D578426A-7E23-4CED-B7F0-ED126EDE41E1}" dt="2025-08-19T05:35:16.666" v="76" actId="1038"/>
          <ac:picMkLst>
            <pc:docMk/>
            <pc:sldMk cId="3049962900" sldId="378"/>
            <ac:picMk id="6" creationId="{DFBAEEED-02FE-C0D4-70A7-E88A0FEE4E01}"/>
          </ac:picMkLst>
        </pc:picChg>
        <pc:picChg chg="mod modCrop">
          <ac:chgData name="Matthieu De Mari" userId="dfb708c9-d8dc-439f-9a3b-c772bf4a311c" providerId="ADAL" clId="{D578426A-7E23-4CED-B7F0-ED126EDE41E1}" dt="2025-08-19T05:34:15.896" v="24" actId="1035"/>
          <ac:picMkLst>
            <pc:docMk/>
            <pc:sldMk cId="3049962900" sldId="378"/>
            <ac:picMk id="7" creationId="{4AF48C69-9119-CFAA-B3B7-470D0F79A92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7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7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0" Type="http://schemas.openxmlformats.org/officeDocument/2006/relationships/image" Target="../media/image6.svg"/><Relationship Id="rId4" Type="http://schemas.openxmlformats.org/officeDocument/2006/relationships/tags" Target="../tags/tag5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9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8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7.png"/><Relationship Id="rId5" Type="http://schemas.openxmlformats.org/officeDocument/2006/relationships/tags" Target="../tags/tag13.xml"/><Relationship Id="rId10" Type="http://schemas.openxmlformats.org/officeDocument/2006/relationships/image" Target="../media/image6.svg"/><Relationship Id="rId4" Type="http://schemas.openxmlformats.org/officeDocument/2006/relationships/tags" Target="../tags/tag12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9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8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7.png"/><Relationship Id="rId5" Type="http://schemas.openxmlformats.org/officeDocument/2006/relationships/tags" Target="../tags/tag20.xml"/><Relationship Id="rId10" Type="http://schemas.openxmlformats.org/officeDocument/2006/relationships/image" Target="../media/image6.svg"/><Relationship Id="rId4" Type="http://schemas.openxmlformats.org/officeDocument/2006/relationships/tags" Target="../tags/tag19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Conditional statements (If/</a:t>
            </a:r>
            <a:r>
              <a:rPr lang="en-US" dirty="0" err="1"/>
              <a:t>Elif</a:t>
            </a:r>
            <a:r>
              <a:rPr lang="en-US" dirty="0"/>
              <a:t>/Else)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2913824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7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3085762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8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EF26C-54A0-47C6-BAD6-730E6BF7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44891"/>
          <a:stretch/>
        </p:blipFill>
        <p:spPr>
          <a:xfrm>
            <a:off x="5467387" y="2398651"/>
            <a:ext cx="6621059" cy="169661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F80212-F5FC-68DF-8365-15FE1AC2999A}"/>
              </a:ext>
            </a:extLst>
          </p:cNvPr>
          <p:cNvCxnSpPr>
            <a:cxnSpLocks/>
          </p:cNvCxnSpPr>
          <p:nvPr/>
        </p:nvCxnSpPr>
        <p:spPr>
          <a:xfrm>
            <a:off x="4298725" y="3265517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69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A99B95-FBA8-3DF1-9B98-9DC1CCCA029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0C080CE-6FBC-134F-A0EA-21B8F58CE29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8DEF990-3BF0-6AA6-0E86-CE4D91F1689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4694DB-6EC5-FE71-3640-2072072BA5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 when we run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DA5B3F-4429-E28B-AB44-4DC05EFF63B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0A20F4-00DD-2918-C94B-83B5DC0B6387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39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Write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 as before</a:t>
            </a:r>
          </a:p>
          <a:p>
            <a:pPr lvl="1"/>
            <a:r>
              <a:rPr lang="en-US" b="1" u="sng" dirty="0"/>
              <a:t>On the same indentation level</a:t>
            </a:r>
            <a:r>
              <a:rPr lang="en-US" dirty="0"/>
              <a:t> as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write you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</a:t>
            </a:r>
            <a:r>
              <a:rPr lang="en-US" dirty="0" err="1"/>
              <a:t>elif</a:t>
            </a:r>
            <a:r>
              <a:rPr lang="en-US" dirty="0"/>
              <a:t> + Boolean condition + colon symbol)</a:t>
            </a:r>
          </a:p>
          <a:p>
            <a:pPr lvl="1"/>
            <a:r>
              <a:rPr lang="en-US" dirty="0"/>
              <a:t>Add your instructions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by indenting your code as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8DD3-59E1-47C8-A987-5D7CBEF03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50000" r="32500" b="35918"/>
          <a:stretch/>
        </p:blipFill>
        <p:spPr>
          <a:xfrm>
            <a:off x="6643394" y="2642279"/>
            <a:ext cx="5130095" cy="21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5B42EE9-0472-4B51-8F21-628AC973B3CB}"/>
              </a:ext>
            </a:extLst>
          </p:cNvPr>
          <p:cNvSpPr/>
          <p:nvPr/>
        </p:nvSpPr>
        <p:spPr>
          <a:xfrm>
            <a:off x="1391138" y="5759938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EC68-0548-48F8-8936-9ABC47CFE1BA}"/>
              </a:ext>
            </a:extLst>
          </p:cNvPr>
          <p:cNvSpPr txBox="1"/>
          <p:nvPr/>
        </p:nvSpPr>
        <p:spPr>
          <a:xfrm>
            <a:off x="132862" y="4829908"/>
            <a:ext cx="1258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Did not execute even though bool2 was True.</a:t>
            </a:r>
            <a:endParaRPr lang="en-GB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0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6CD9F9-F717-4A0F-B162-3846863F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41646" cy="4351338"/>
          </a:xfrm>
        </p:spPr>
        <p:txBody>
          <a:bodyPr/>
          <a:lstStyle/>
          <a:p>
            <a:r>
              <a:rPr lang="en-US" b="1" u="sng" dirty="0"/>
              <a:t>Otherwise, </a:t>
            </a:r>
            <a:r>
              <a:rPr lang="en-US" dirty="0"/>
              <a:t>check for the Boolean in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and execute the code indented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this second Boolean condition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 Otherwise, ignore it.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5B192-1E73-42AB-BF72-8F14752E9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2" t="48410" r="10129" b="27590"/>
          <a:stretch/>
        </p:blipFill>
        <p:spPr>
          <a:xfrm>
            <a:off x="265510" y="4013749"/>
            <a:ext cx="11660979" cy="2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 single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D8D55-E3BF-4C0B-952F-7DA738AF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41641" r="10193" b="26359"/>
          <a:stretch/>
        </p:blipFill>
        <p:spPr>
          <a:xfrm>
            <a:off x="1211384" y="3833545"/>
            <a:ext cx="9829092" cy="29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4)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b="1" dirty="0"/>
              <a:t>conditional statements</a:t>
            </a:r>
            <a:r>
              <a:rPr lang="en-US" dirty="0"/>
              <a:t>?</a:t>
            </a:r>
          </a:p>
          <a:p>
            <a:r>
              <a:rPr lang="en-US" dirty="0"/>
              <a:t>How to use the </a:t>
            </a:r>
            <a:r>
              <a:rPr lang="en-US" b="1" dirty="0"/>
              <a:t>if</a:t>
            </a:r>
            <a:r>
              <a:rPr lang="en-US" dirty="0"/>
              <a:t> statement?</a:t>
            </a:r>
          </a:p>
          <a:p>
            <a:r>
              <a:rPr lang="en-US" dirty="0"/>
              <a:t>How to use the </a:t>
            </a:r>
            <a:r>
              <a:rPr lang="en-US" b="1" dirty="0" err="1"/>
              <a:t>elif</a:t>
            </a:r>
            <a:r>
              <a:rPr lang="en-US" dirty="0"/>
              <a:t> statement?</a:t>
            </a:r>
          </a:p>
          <a:p>
            <a:r>
              <a:rPr lang="en-US" dirty="0"/>
              <a:t>How to use the </a:t>
            </a:r>
            <a:r>
              <a:rPr lang="en-US" b="1" dirty="0"/>
              <a:t>else</a:t>
            </a:r>
            <a:r>
              <a:rPr lang="en-US" dirty="0"/>
              <a:t> statement?</a:t>
            </a:r>
          </a:p>
          <a:p>
            <a:r>
              <a:rPr lang="en-US" dirty="0"/>
              <a:t>What is </a:t>
            </a:r>
            <a:r>
              <a:rPr lang="en-US" b="1" dirty="0"/>
              <a:t>dead code?</a:t>
            </a:r>
          </a:p>
          <a:p>
            <a:r>
              <a:rPr lang="en-US" dirty="0"/>
              <a:t>What are </a:t>
            </a:r>
            <a:r>
              <a:rPr lang="en-US" b="1" dirty="0"/>
              <a:t>good practices </a:t>
            </a:r>
            <a:r>
              <a:rPr lang="en-US" dirty="0"/>
              <a:t>when it comes to conditional statements?</a:t>
            </a:r>
          </a:p>
          <a:p>
            <a:r>
              <a:rPr lang="en-US" dirty="0"/>
              <a:t>What are </a:t>
            </a:r>
            <a:r>
              <a:rPr lang="en-US" b="1" dirty="0"/>
              <a:t>nested ifs</a:t>
            </a:r>
            <a:r>
              <a:rPr lang="en-US" dirty="0"/>
              <a:t> statements?</a:t>
            </a:r>
          </a:p>
          <a:p>
            <a:r>
              <a:rPr lang="en-US" b="1" dirty="0"/>
              <a:t>Practice</a:t>
            </a:r>
            <a:r>
              <a:rPr lang="en-US" dirty="0"/>
              <a:t> on if/</a:t>
            </a:r>
            <a:r>
              <a:rPr lang="en-US" dirty="0" err="1"/>
              <a:t>elif</a:t>
            </a:r>
            <a:r>
              <a:rPr lang="en-US" dirty="0"/>
              <a:t>/else.</a:t>
            </a:r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 single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6597C-0E87-4AE3-92F2-15F28388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1180" r="8141" b="36000"/>
          <a:stretch/>
        </p:blipFill>
        <p:spPr>
          <a:xfrm>
            <a:off x="1211238" y="3774830"/>
            <a:ext cx="10351182" cy="30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A14FE-A384-48F6-B930-8B78138D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2" t="50000" r="27220" b="26122"/>
          <a:stretch/>
        </p:blipFill>
        <p:spPr>
          <a:xfrm>
            <a:off x="6250356" y="2482469"/>
            <a:ext cx="5865888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C54709-591E-90AE-4B15-42C0ED8634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B3277E-ABDC-100E-3980-D84193E5BD5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C0CBB42-6CDF-AA86-AEEC-F0B8755FC41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426379-CF70-9455-B64E-6AAECFAD7B0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 when running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A4522-E70A-AD01-82E7-ABB42198322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6820294-5C41-F900-F48F-107C5A192DC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44693" y="1742703"/>
            <a:ext cx="2371696" cy="2371696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6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dead code</a:t>
            </a:r>
            <a:r>
              <a:rPr lang="en-US" b="1" dirty="0"/>
              <a:t>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>
                <a:solidFill>
                  <a:srgbClr val="00B050"/>
                </a:solidFill>
              </a:rPr>
              <a:t>dead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code</a:t>
            </a:r>
            <a:r>
              <a:rPr lang="en-US" dirty="0"/>
              <a:t>” a piece of code that was written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A07A-87DB-4612-A910-013095B24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06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dead code</a:t>
            </a:r>
            <a:r>
              <a:rPr lang="en-US" b="1" dirty="0"/>
              <a:t>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>
                <a:solidFill>
                  <a:srgbClr val="00B050"/>
                </a:solidFill>
              </a:rPr>
              <a:t>dead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code</a:t>
            </a:r>
            <a:r>
              <a:rPr lang="en-US" dirty="0"/>
              <a:t>” a piece of code that was written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D59AA-1292-4D2A-8A97-8F1C1031F2C5}"/>
              </a:ext>
            </a:extLst>
          </p:cNvPr>
          <p:cNvSpPr txBox="1"/>
          <p:nvPr/>
        </p:nvSpPr>
        <p:spPr>
          <a:xfrm>
            <a:off x="6564923" y="3028917"/>
            <a:ext cx="54063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Reason: </a:t>
            </a:r>
            <a:r>
              <a:rPr lang="en-US" sz="2800" dirty="0"/>
              <a:t>Variable</a:t>
            </a:r>
            <a:r>
              <a:rPr lang="en-US" sz="2800" b="1" dirty="0"/>
              <a:t> x</a:t>
            </a:r>
            <a:r>
              <a:rPr lang="en-US" sz="2800" dirty="0"/>
              <a:t> cannot be both lower than 10 and greater than 12.</a:t>
            </a:r>
          </a:p>
          <a:p>
            <a:r>
              <a:rPr lang="en-US" sz="2800" dirty="0"/>
              <a:t>We need the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dirty="0"/>
              <a:t> block to fail, for the 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to be checked. It means </a:t>
            </a:r>
            <a:r>
              <a:rPr lang="en-US" sz="2800" b="1" dirty="0"/>
              <a:t>x</a:t>
            </a:r>
            <a:r>
              <a:rPr lang="en-US" sz="2800" dirty="0"/>
              <a:t> must be lower than 10. But then, passing the Boolean condition in the 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dirty="0"/>
              <a:t>requires having </a:t>
            </a:r>
            <a:r>
              <a:rPr lang="en-US" sz="2800" b="1" dirty="0"/>
              <a:t>x</a:t>
            </a:r>
            <a:r>
              <a:rPr lang="en-US" sz="2800" dirty="0"/>
              <a:t> greater than 12.</a:t>
            </a:r>
            <a:br>
              <a:rPr lang="en-US" sz="2800" dirty="0"/>
            </a:br>
            <a:r>
              <a:rPr lang="en-US" sz="2800" dirty="0"/>
              <a:t>Impossible conditions.</a:t>
            </a:r>
            <a:endParaRPr lang="en-GB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64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dead code</a:t>
            </a:r>
            <a:r>
              <a:rPr lang="en-US" b="1" dirty="0"/>
              <a:t>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>
                <a:solidFill>
                  <a:srgbClr val="00B050"/>
                </a:solidFill>
              </a:rPr>
              <a:t>dead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code</a:t>
            </a:r>
            <a:r>
              <a:rPr lang="en-US" dirty="0"/>
              <a:t>” a piece of code that was written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8" name="Picture 7" descr="A picture containing toy, person, indoor, doll&#10;&#10;Description automatically generated">
            <a:extLst>
              <a:ext uri="{FF2B5EF4-FFF2-40B4-BE49-F238E27FC236}">
                <a16:creationId xmlns:a16="http://schemas.microsoft.com/office/drawing/2014/main" id="{299F9939-4DF1-4CAF-B1A9-7C13D336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058" y="963561"/>
            <a:ext cx="4574838" cy="348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427A-BD89-4784-BF7A-4F5A2EB5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0821" r="36346" b="50000"/>
          <a:stretch/>
        </p:blipFill>
        <p:spPr>
          <a:xfrm>
            <a:off x="6609412" y="4449151"/>
            <a:ext cx="5406332" cy="2219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A7A2C-7B1C-92A9-FA69-8D42A0C7E947}"/>
              </a:ext>
            </a:extLst>
          </p:cNvPr>
          <p:cNvSpPr txBox="1"/>
          <p:nvPr/>
        </p:nvSpPr>
        <p:spPr>
          <a:xfrm>
            <a:off x="7190058" y="56602"/>
            <a:ext cx="4574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The life of a CS teacher reviewing student codes</a:t>
            </a:r>
          </a:p>
        </p:txBody>
      </p:sp>
    </p:spTree>
    <p:extLst>
      <p:ext uri="{BB962C8B-B14F-4D97-AF65-F5344CB8AC3E}">
        <p14:creationId xmlns:p14="http://schemas.microsoft.com/office/powerpoint/2010/main" val="320789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444649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Avoid dead code, by drawing structural diagrams and spending time figuring out the logic using pen and paper.</a:t>
            </a:r>
          </a:p>
          <a:p>
            <a:pPr marL="0" indent="0">
              <a:buNone/>
            </a:pP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 and avoid dead code.</a:t>
            </a:r>
          </a:p>
          <a:p>
            <a:pPr marL="0" indent="0">
              <a:buNone/>
            </a:pPr>
            <a:r>
              <a:rPr lang="en-US" sz="2400" dirty="0"/>
              <a:t>There is never a scenario where we want our code to contain dead code.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(no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example)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0A81F-7953-4BE7-B9D9-441FA7D65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31118" r="64885" b="41572"/>
          <a:stretch/>
        </p:blipFill>
        <p:spPr>
          <a:xfrm>
            <a:off x="1200067" y="3767295"/>
            <a:ext cx="8944303" cy="30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6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example)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C8B8-99A1-4156-BD17-7C5D97958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32820" r="62821" b="12000"/>
          <a:stretch/>
        </p:blipFill>
        <p:spPr>
          <a:xfrm>
            <a:off x="1617786" y="1441211"/>
            <a:ext cx="8417170" cy="54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53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D8CB9F-3BA3-493E-ADA5-415644E7932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8852E-5577-4528-AA0B-E6EDA4581050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8674A-FB86-F08C-33C1-1C2C1B5011FC}"/>
              </a:ext>
            </a:extLst>
          </p:cNvPr>
          <p:cNvSpPr txBox="1"/>
          <p:nvPr/>
        </p:nvSpPr>
        <p:spPr>
          <a:xfrm>
            <a:off x="6475632" y="2091670"/>
            <a:ext cx="52858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Technically, these two code on the right are equivalent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If we reach the last </a:t>
            </a:r>
            <a:r>
              <a:rPr lang="en-GB" sz="2800" b="1" dirty="0" err="1">
                <a:solidFill>
                  <a:srgbClr val="00B050"/>
                </a:solidFill>
              </a:rPr>
              <a:t>elif</a:t>
            </a:r>
            <a:r>
              <a:rPr lang="en-GB" sz="2800" dirty="0"/>
              <a:t>, that means the first two Boolean questions (x&gt;0 and x&lt;0) have failed.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At this point, we are guaranteed that x is probably zero.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can then be replaced with an </a:t>
            </a:r>
            <a:r>
              <a:rPr lang="en-GB" sz="2800" b="1" dirty="0">
                <a:solidFill>
                  <a:srgbClr val="00B050"/>
                </a:solidFill>
              </a:rPr>
              <a:t>else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57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0A67-8B2A-556D-D6EE-70B7810B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B1C9F-5181-A28F-D96C-2918F1E84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438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conditional structure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programming, a </a:t>
            </a:r>
            <a:r>
              <a:rPr lang="en-GB" b="1" dirty="0">
                <a:solidFill>
                  <a:srgbClr val="00B050"/>
                </a:solidFill>
              </a:rPr>
              <a:t>conditional structure</a:t>
            </a:r>
            <a:r>
              <a:rPr lang="en-GB" dirty="0"/>
              <a:t> (or </a:t>
            </a:r>
            <a:r>
              <a:rPr lang="en-GB" b="1" dirty="0">
                <a:solidFill>
                  <a:srgbClr val="00B050"/>
                </a:solidFill>
              </a:rPr>
              <a:t>statement</a:t>
            </a:r>
            <a:r>
              <a:rPr lang="en-GB" dirty="0"/>
              <a:t>) is a control flow statement that </a:t>
            </a:r>
            <a:r>
              <a:rPr lang="en-GB" b="1" dirty="0"/>
              <a:t>executes a block of code if and only if a specified condition or Boolean variable evaluates to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Using keywords such as “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”, “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dirty="0"/>
              <a:t>”, and “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” to define different execution paths, this mechanism allows programs to make decisions and perform different actions based on given conditions.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BBE39B6C-1FE7-A70B-428D-1A25EA909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2151" r="15980" b="13548"/>
          <a:stretch/>
        </p:blipFill>
        <p:spPr>
          <a:xfrm>
            <a:off x="7344695" y="365125"/>
            <a:ext cx="4591666" cy="63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6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B3665-43A9-4CE7-8F42-1EAEE2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3" t="44734" r="75663" b="14857"/>
          <a:stretch/>
        </p:blipFill>
        <p:spPr>
          <a:xfrm>
            <a:off x="6348836" y="1746316"/>
            <a:ext cx="5632307" cy="5111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1917DC-F5D1-4D35-A8D7-08F087640F5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827C-85DD-47F3-98F5-CE77F9A69B1C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E2C0-3A1D-433B-BC98-54A7CB3C52D1}"/>
              </a:ext>
            </a:extLst>
          </p:cNvPr>
          <p:cNvSpPr/>
          <p:nvPr/>
        </p:nvSpPr>
        <p:spPr>
          <a:xfrm>
            <a:off x="6779856" y="3270737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A2EF3-90A2-41E0-A1AA-FE6BD3D72271}"/>
              </a:ext>
            </a:extLst>
          </p:cNvPr>
          <p:cNvSpPr/>
          <p:nvPr/>
        </p:nvSpPr>
        <p:spPr>
          <a:xfrm>
            <a:off x="6740778" y="5861538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97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B6F73B-C2D9-25EE-D3A1-C9D0CF325B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3CC551-0800-45B7-5BDB-88495264D3A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AD0CD49-8D9E-F519-2CBB-7DFD51B96A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9A49B7-3F05-52E7-44A2-BC1D8F65331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D3CB1-3137-F4B6-EE38-370C0BE6541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How many elif statements can you use in an if/elif/else structure in Python?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C77DFA-D1A3-5ADD-0592-F89116EE7EC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0693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Ask for user’s </a:t>
            </a:r>
            <a:r>
              <a:rPr lang="en-US" sz="3600" b="1" dirty="0" err="1"/>
              <a:t>age.ipynb</a:t>
            </a: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Activity 2 - Strength to </a:t>
            </a:r>
            <a:r>
              <a:rPr lang="en-US" sz="3600" b="1" dirty="0" err="1"/>
              <a:t>lifepoints.ipynb</a:t>
            </a:r>
            <a:endParaRPr lang="en-US" sz="3600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9872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Ask for user’s 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Write a function </a:t>
            </a:r>
            <a:r>
              <a:rPr lang="en-US" sz="3000" b="1" dirty="0" err="1"/>
              <a:t>ask_user_age</a:t>
            </a:r>
            <a:r>
              <a:rPr lang="en-US" sz="3000" b="1" dirty="0"/>
              <a:t>()</a:t>
            </a:r>
            <a:r>
              <a:rPr lang="en-US" sz="3000" dirty="0"/>
              <a:t>,</a:t>
            </a:r>
            <a:r>
              <a:rPr lang="en-US" sz="3000" b="1" dirty="0"/>
              <a:t> </a:t>
            </a:r>
            <a:r>
              <a:rPr lang="en-US" sz="3000" dirty="0"/>
              <a:t>as described below.</a:t>
            </a:r>
          </a:p>
          <a:p>
            <a:r>
              <a:rPr lang="en-US" sz="2400" dirty="0"/>
              <a:t>It </a:t>
            </a:r>
            <a:r>
              <a:rPr lang="en-US" sz="2400" b="1" dirty="0"/>
              <a:t>receives</a:t>
            </a:r>
            <a:r>
              <a:rPr lang="en-US" sz="2400" dirty="0"/>
              <a:t> </a:t>
            </a:r>
            <a:r>
              <a:rPr lang="en-US" sz="2400" b="1" dirty="0"/>
              <a:t>no parameters </a:t>
            </a:r>
            <a:r>
              <a:rPr lang="en-US" sz="2400" dirty="0"/>
              <a:t>and </a:t>
            </a:r>
            <a:r>
              <a:rPr lang="en-US" sz="2400" b="1" dirty="0"/>
              <a:t>returns</a:t>
            </a:r>
            <a:r>
              <a:rPr lang="en-US" sz="2400" dirty="0"/>
              <a:t> </a:t>
            </a:r>
            <a:r>
              <a:rPr lang="en-US" sz="2400" b="1" dirty="0"/>
              <a:t>no parameters</a:t>
            </a:r>
            <a:r>
              <a:rPr lang="en-US" sz="2400" dirty="0"/>
              <a:t>.</a:t>
            </a:r>
          </a:p>
          <a:p>
            <a:r>
              <a:rPr lang="en-US" sz="2400" dirty="0"/>
              <a:t>It first </a:t>
            </a:r>
            <a:r>
              <a:rPr lang="en-US" sz="2400" b="1" dirty="0"/>
              <a:t>asks</a:t>
            </a:r>
            <a:r>
              <a:rPr lang="en-US" sz="2400" dirty="0"/>
              <a:t> </a:t>
            </a:r>
            <a:r>
              <a:rPr lang="en-US" sz="2400" b="1" dirty="0"/>
              <a:t>for the user to input its age</a:t>
            </a:r>
            <a:r>
              <a:rPr lang="en-US" sz="2400" dirty="0"/>
              <a:t>, and retrieves the info from the user.</a:t>
            </a:r>
          </a:p>
          <a:p>
            <a:r>
              <a:rPr lang="en-US" sz="2400" b="1" dirty="0"/>
              <a:t>If the age is negative </a:t>
            </a:r>
            <a:r>
              <a:rPr lang="en-US" sz="2400" dirty="0"/>
              <a:t>(0 included), the function should </a:t>
            </a:r>
            <a:r>
              <a:rPr lang="en-US" sz="2400" b="1" dirty="0"/>
              <a:t>print</a:t>
            </a:r>
            <a:r>
              <a:rPr lang="en-US" sz="2400" dirty="0"/>
              <a:t> a message that reads "Your age cannot be negative, it must be at least 1."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sz="2400" b="1" dirty="0"/>
              <a:t>If the age given by the user is larger than 122</a:t>
            </a:r>
            <a:r>
              <a:rPr lang="en-US" sz="2400" dirty="0"/>
              <a:t> (oldest person on record, Jeanne Calment), then the </a:t>
            </a:r>
            <a:r>
              <a:rPr lang="en-US" sz="2400" b="1" dirty="0"/>
              <a:t>print</a:t>
            </a:r>
            <a:r>
              <a:rPr lang="en-US" sz="2400" dirty="0"/>
              <a:t> should display "I really doubt you are ___ years old..." with the blank filled accordingly.</a:t>
            </a:r>
          </a:p>
          <a:p>
            <a:r>
              <a:rPr lang="en-US" sz="2400" b="1" dirty="0"/>
              <a:t>Otherwise</a:t>
            </a:r>
            <a:r>
              <a:rPr lang="en-US" sz="2400" dirty="0"/>
              <a:t>, the function should print "Oh, you are </a:t>
            </a:r>
            <a:r>
              <a:rPr lang="en-US" sz="2400" b="1" dirty="0"/>
              <a:t>___</a:t>
            </a:r>
            <a:r>
              <a:rPr lang="en-US" sz="2400" dirty="0"/>
              <a:t> years old? That's cool!", with the </a:t>
            </a:r>
            <a:r>
              <a:rPr lang="en-US" sz="2400" b="1" dirty="0"/>
              <a:t>blank</a:t>
            </a:r>
            <a:r>
              <a:rPr lang="en-US" sz="2400" dirty="0"/>
              <a:t> </a:t>
            </a:r>
            <a:r>
              <a:rPr lang="en-US" sz="2400" b="1" dirty="0"/>
              <a:t>filled</a:t>
            </a:r>
            <a:r>
              <a:rPr lang="en-US" sz="2400" dirty="0"/>
              <a:t> accordingly.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Strength to </a:t>
            </a:r>
            <a:r>
              <a:rPr lang="en-US" dirty="0" err="1"/>
              <a:t>lifepoints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strength_to_lifepoints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according to the following requirements.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receives</a:t>
            </a:r>
            <a:r>
              <a:rPr lang="en-US" sz="2200" dirty="0"/>
              <a:t> </a:t>
            </a:r>
            <a:r>
              <a:rPr lang="en-US" sz="2200" b="1" dirty="0"/>
              <a:t>a</a:t>
            </a:r>
            <a:r>
              <a:rPr lang="en-US" sz="2200" dirty="0"/>
              <a:t>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parameter, </a:t>
            </a:r>
            <a:r>
              <a:rPr lang="en-US" sz="2200" b="1" dirty="0" err="1"/>
              <a:t>strength_points</a:t>
            </a:r>
            <a:r>
              <a:rPr lang="en-US" sz="2200" dirty="0"/>
              <a:t>, which corresponds to the number of strength points our main character has, and - for simplicity - will only take integer values.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returns</a:t>
            </a:r>
            <a:r>
              <a:rPr lang="en-US" sz="2200" dirty="0"/>
              <a:t> a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output,</a:t>
            </a:r>
            <a:r>
              <a:rPr lang="en-US" sz="2200" dirty="0"/>
              <a:t> </a:t>
            </a:r>
            <a:r>
              <a:rPr lang="en-US" sz="2200" b="1" dirty="0" err="1"/>
              <a:t>lifepoints</a:t>
            </a:r>
            <a:r>
              <a:rPr lang="en-US" sz="2200" dirty="0"/>
              <a:t>, which corresponds to the number of </a:t>
            </a:r>
            <a:r>
              <a:rPr lang="en-US" sz="2200" dirty="0" err="1"/>
              <a:t>lifepoints</a:t>
            </a:r>
            <a:r>
              <a:rPr lang="en-US" sz="2200" dirty="0"/>
              <a:t> our main character will have, based on its strength points.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73760"/>
          </a:xfrm>
        </p:spPr>
        <p:txBody>
          <a:bodyPr>
            <a:noAutofit/>
          </a:bodyPr>
          <a:lstStyle/>
          <a:p>
            <a:r>
              <a:rPr lang="en-US" sz="2200" dirty="0"/>
              <a:t>Our main character has </a:t>
            </a:r>
            <a:r>
              <a:rPr lang="en-US" sz="2200" b="1" dirty="0"/>
              <a:t>a base number of 50 </a:t>
            </a:r>
            <a:r>
              <a:rPr lang="en-US" sz="2200" b="1" dirty="0" err="1"/>
              <a:t>lifepoints</a:t>
            </a:r>
            <a:r>
              <a:rPr lang="en-US" sz="2200" b="1" dirty="0"/>
              <a:t> </a:t>
            </a:r>
            <a:r>
              <a:rPr lang="en-US" sz="2200" dirty="0"/>
              <a:t>(that means it has 50 </a:t>
            </a:r>
            <a:r>
              <a:rPr lang="en-US" sz="2200" dirty="0" err="1"/>
              <a:t>lifepoints</a:t>
            </a:r>
            <a:r>
              <a:rPr lang="en-US" sz="2200" dirty="0"/>
              <a:t>, by default, if its strength is zero).</a:t>
            </a:r>
          </a:p>
          <a:p>
            <a:r>
              <a:rPr lang="en-US" sz="2200" b="1" dirty="0"/>
              <a:t>For each strength point</a:t>
            </a:r>
            <a:r>
              <a:rPr lang="en-US" sz="2200" dirty="0"/>
              <a:t>, our hero will </a:t>
            </a:r>
            <a:r>
              <a:rPr lang="en-US" sz="2200" b="1" dirty="0"/>
              <a:t>gain 10 extra </a:t>
            </a:r>
            <a:r>
              <a:rPr lang="en-US" sz="2200" b="1" dirty="0" err="1"/>
              <a:t>lifepoints</a:t>
            </a:r>
            <a:r>
              <a:rPr lang="en-US" sz="2200" dirty="0"/>
              <a:t>.</a:t>
            </a:r>
          </a:p>
          <a:p>
            <a:r>
              <a:rPr lang="en-US" sz="2200" dirty="0"/>
              <a:t>If the main character has </a:t>
            </a:r>
            <a:r>
              <a:rPr lang="en-US" sz="2200" b="1" dirty="0"/>
              <a:t>at least 50 strength points</a:t>
            </a:r>
            <a:r>
              <a:rPr lang="en-US" sz="2200" dirty="0"/>
              <a:t>, it gains a </a:t>
            </a:r>
            <a:r>
              <a:rPr lang="en-US" sz="2200" b="1" dirty="0"/>
              <a:t>one-time bonus of 100 </a:t>
            </a:r>
            <a:r>
              <a:rPr lang="en-US" sz="2200" b="1" dirty="0" err="1"/>
              <a:t>lifepoints</a:t>
            </a:r>
            <a:r>
              <a:rPr lang="en-US" sz="2200" dirty="0"/>
              <a:t>, on top of the </a:t>
            </a:r>
            <a:r>
              <a:rPr lang="en-US" sz="2200" dirty="0" err="1"/>
              <a:t>lifepoints</a:t>
            </a:r>
            <a:r>
              <a:rPr lang="en-US" sz="2200" dirty="0"/>
              <a:t> it already has.</a:t>
            </a:r>
          </a:p>
          <a:p>
            <a:r>
              <a:rPr lang="en-US" sz="2200" dirty="0"/>
              <a:t>Finally, if the main character has </a:t>
            </a:r>
            <a:r>
              <a:rPr lang="en-US" sz="2200" b="1" dirty="0"/>
              <a:t>at least 100 strength points</a:t>
            </a:r>
            <a:r>
              <a:rPr lang="en-US" sz="2200" dirty="0"/>
              <a:t>, it gains another </a:t>
            </a:r>
            <a:r>
              <a:rPr lang="en-US" sz="2200" b="1" dirty="0"/>
              <a:t>one-time bonus of 50% extra </a:t>
            </a:r>
            <a:r>
              <a:rPr lang="en-US" sz="2200" b="1" dirty="0" err="1"/>
              <a:t>lifepoints</a:t>
            </a:r>
            <a:r>
              <a:rPr lang="en-US" sz="2200" dirty="0"/>
              <a:t>, on top of all the </a:t>
            </a:r>
            <a:r>
              <a:rPr lang="en-US" sz="2200" dirty="0" err="1"/>
              <a:t>lifepoints</a:t>
            </a:r>
            <a:r>
              <a:rPr lang="en-US" sz="2200" dirty="0"/>
              <a:t> it already has and the previous bonuses.</a:t>
            </a:r>
          </a:p>
        </p:txBody>
      </p:sp>
    </p:spTree>
    <p:extLst>
      <p:ext uri="{BB962C8B-B14F-4D97-AF65-F5344CB8AC3E}">
        <p14:creationId xmlns:p14="http://schemas.microsoft.com/office/powerpoint/2010/main" val="116646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additional/subsequent conditions, based on whether a first condition has been satisfied or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43804"/>
          <a:stretch/>
        </p:blipFill>
        <p:spPr>
          <a:xfrm>
            <a:off x="5927625" y="1516185"/>
            <a:ext cx="6264375" cy="3243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AC7862-5FF1-64DA-A00A-15924D31DEFF}"/>
              </a:ext>
            </a:extLst>
          </p:cNvPr>
          <p:cNvSpPr txBox="1"/>
          <p:nvPr/>
        </p:nvSpPr>
        <p:spPr>
          <a:xfrm>
            <a:off x="6732270" y="5269230"/>
            <a:ext cx="491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/>
              <a:t>(Probably something we could have used in Activity 2?)</a:t>
            </a:r>
          </a:p>
        </p:txBody>
      </p:sp>
    </p:spTree>
    <p:extLst>
      <p:ext uri="{BB962C8B-B14F-4D97-AF65-F5344CB8AC3E}">
        <p14:creationId xmlns:p14="http://schemas.microsoft.com/office/powerpoint/2010/main" val="3413154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additional/subsequent conditions, based on whether a first condition has been satisfied or not.</a:t>
            </a:r>
          </a:p>
          <a:p>
            <a:pPr marL="0" indent="0">
              <a:buNone/>
            </a:pPr>
            <a:r>
              <a:rPr lang="en-GB" dirty="0"/>
              <a:t>Each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might have its own 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b="1" dirty="0"/>
              <a:t>/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 statements. Careful on the indentation levels for each!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26154"/>
          <a:stretch/>
        </p:blipFill>
        <p:spPr>
          <a:xfrm>
            <a:off x="5927625" y="1516185"/>
            <a:ext cx="6264375" cy="52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2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CD73-1D88-4EB9-B88F-9D5E5FF8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2308" r="72372" b="22872"/>
          <a:stretch/>
        </p:blipFill>
        <p:spPr>
          <a:xfrm>
            <a:off x="633046" y="1690688"/>
            <a:ext cx="11050954" cy="4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r>
              <a:rPr lang="en-US" dirty="0"/>
              <a:t>For instance, both structures on the right are equivalent.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Which design is better?</a:t>
            </a:r>
          </a:p>
          <a:p>
            <a:pPr marL="0" indent="0">
              <a:buNone/>
            </a:pPr>
            <a:r>
              <a:rPr lang="en-US" dirty="0"/>
              <a:t>At this point, it is a matter of personal preference, use whatever feels more natural!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C1696-9A44-4CC4-919B-DE31E39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4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FAE7-E50A-5E4B-DEA2-550C7DC1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ternary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C0E86-F90F-076E-EA30-D117F6081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801465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ternary operator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ternary operator </a:t>
            </a:r>
            <a:r>
              <a:rPr lang="en-GB" dirty="0"/>
              <a:t>is a concise way to write some conditional expressions. Often used to dynamically decide on which value to assign to a variable based on certain conditions being met.</a:t>
            </a:r>
          </a:p>
          <a:p>
            <a:pPr marL="0" indent="0">
              <a:buNone/>
            </a:pPr>
            <a:r>
              <a:rPr lang="en-GB" dirty="0"/>
              <a:t>It is defined as “</a:t>
            </a:r>
            <a:r>
              <a:rPr lang="en-GB" b="1" dirty="0"/>
              <a:t>x = a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b="1" dirty="0"/>
              <a:t> c 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b="1" dirty="0"/>
              <a:t> b</a:t>
            </a:r>
            <a:r>
              <a:rPr lang="en-GB" dirty="0"/>
              <a:t>”. Its effect is to assign the value a to x if c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; and the value of b to x if c is </a:t>
            </a:r>
            <a:r>
              <a:rPr lang="en-GB" b="1" dirty="0">
                <a:solidFill>
                  <a:srgbClr val="00B050"/>
                </a:solidFill>
              </a:rPr>
              <a:t>False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can be seen as a short, condensed version of its equivalent indented if/else statement.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48C69-9119-CFAA-B3B7-470D0F79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4998"/>
          <a:stretch>
            <a:fillRect/>
          </a:stretch>
        </p:blipFill>
        <p:spPr>
          <a:xfrm>
            <a:off x="8428315" y="113665"/>
            <a:ext cx="2731175" cy="666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BAEEED-02FE-C0D4-70A7-E88A0FEE4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340" y="6423335"/>
            <a:ext cx="263455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6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82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7A8D-90F0-A4F6-C4CC-5C793EE7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note on If/Else vs. Try/Except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F7EA0-A4A3-0057-EA53-FB4D689AC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46716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Bad practice: Using </a:t>
            </a:r>
            <a:r>
              <a:rPr lang="en-GB" b="1" dirty="0">
                <a:solidFill>
                  <a:srgbClr val="00B050"/>
                </a:solidFill>
              </a:rPr>
              <a:t>try/except </a:t>
            </a:r>
            <a:r>
              <a:rPr lang="en-GB" b="1" dirty="0"/>
              <a:t>instead of </a:t>
            </a:r>
            <a:r>
              <a:rPr lang="en-GB" b="1" dirty="0">
                <a:solidFill>
                  <a:srgbClr val="00B050"/>
                </a:solidFill>
              </a:rPr>
              <a:t>if/else</a:t>
            </a:r>
            <a:r>
              <a:rPr lang="en-GB" b="1" dirty="0"/>
              <a:t> conditional structures.</a:t>
            </a:r>
          </a:p>
          <a:p>
            <a:pPr marL="0" indent="0">
              <a:buNone/>
            </a:pPr>
            <a:r>
              <a:rPr lang="en-GB" dirty="0"/>
              <a:t>Many beginner students (especially those with background with the C language) use the </a:t>
            </a:r>
            <a:r>
              <a:rPr lang="en-GB" b="1" dirty="0">
                <a:solidFill>
                  <a:srgbClr val="00B050"/>
                </a:solidFill>
              </a:rPr>
              <a:t>try/except </a:t>
            </a:r>
            <a:r>
              <a:rPr lang="en-GB" dirty="0"/>
              <a:t>structure in place of </a:t>
            </a:r>
            <a:r>
              <a:rPr lang="en-GB" b="1" dirty="0"/>
              <a:t>if/else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While it might lead to “similar outcomes”, </a:t>
            </a:r>
            <a:r>
              <a:rPr lang="en-GB" b="1" dirty="0">
                <a:solidFill>
                  <a:srgbClr val="00B050"/>
                </a:solidFill>
              </a:rPr>
              <a:t>try/except </a:t>
            </a:r>
            <a:r>
              <a:rPr lang="en-GB" b="1" dirty="0"/>
              <a:t>has a different purpose in Python</a:t>
            </a:r>
            <a:r>
              <a:rPr lang="en-GB" dirty="0"/>
              <a:t>, which is </a:t>
            </a:r>
            <a:r>
              <a:rPr lang="en-GB" b="1" dirty="0"/>
              <a:t>error</a:t>
            </a:r>
            <a:r>
              <a:rPr lang="en-GB" dirty="0"/>
              <a:t> </a:t>
            </a:r>
            <a:r>
              <a:rPr lang="en-GB" b="1" dirty="0"/>
              <a:t>handling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For now, we should consider it malpractice. More details on how to properly use this structure in an upcoming lecture.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2FFE1-40DB-E03F-FC6F-FE706F0B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42" y="2526890"/>
            <a:ext cx="4692299" cy="31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04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4)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b="1" dirty="0"/>
              <a:t>conditional statements</a:t>
            </a:r>
            <a:r>
              <a:rPr lang="en-US" dirty="0"/>
              <a:t>?</a:t>
            </a:r>
          </a:p>
          <a:p>
            <a:r>
              <a:rPr lang="en-US" dirty="0"/>
              <a:t>How to use the </a:t>
            </a:r>
            <a:r>
              <a:rPr lang="en-US" b="1" dirty="0"/>
              <a:t>if</a:t>
            </a:r>
            <a:r>
              <a:rPr lang="en-US" dirty="0"/>
              <a:t> statement?</a:t>
            </a:r>
          </a:p>
          <a:p>
            <a:r>
              <a:rPr lang="en-US" dirty="0"/>
              <a:t>How to use the </a:t>
            </a:r>
            <a:r>
              <a:rPr lang="en-US" b="1" dirty="0" err="1"/>
              <a:t>elif</a:t>
            </a:r>
            <a:r>
              <a:rPr lang="en-US" dirty="0"/>
              <a:t> statement?</a:t>
            </a:r>
          </a:p>
          <a:p>
            <a:r>
              <a:rPr lang="en-US" dirty="0"/>
              <a:t>How to use the </a:t>
            </a:r>
            <a:r>
              <a:rPr lang="en-US" b="1" dirty="0"/>
              <a:t>else</a:t>
            </a:r>
            <a:r>
              <a:rPr lang="en-US" dirty="0"/>
              <a:t> statement?</a:t>
            </a:r>
          </a:p>
          <a:p>
            <a:r>
              <a:rPr lang="en-US" dirty="0"/>
              <a:t>What is </a:t>
            </a:r>
            <a:r>
              <a:rPr lang="en-US" b="1" dirty="0"/>
              <a:t>dead code?</a:t>
            </a:r>
          </a:p>
          <a:p>
            <a:r>
              <a:rPr lang="en-US" dirty="0"/>
              <a:t>What are </a:t>
            </a:r>
            <a:r>
              <a:rPr lang="en-US" b="1" dirty="0"/>
              <a:t>good practices </a:t>
            </a:r>
            <a:r>
              <a:rPr lang="en-US" dirty="0"/>
              <a:t>when it comes to conditional statements?</a:t>
            </a:r>
          </a:p>
          <a:p>
            <a:r>
              <a:rPr lang="en-US" dirty="0"/>
              <a:t>What are </a:t>
            </a:r>
            <a:r>
              <a:rPr lang="en-US" b="1" dirty="0"/>
              <a:t>nested ifs</a:t>
            </a:r>
            <a:r>
              <a:rPr lang="en-US" dirty="0"/>
              <a:t> statements?</a:t>
            </a:r>
          </a:p>
          <a:p>
            <a:r>
              <a:rPr lang="en-US" b="1" dirty="0"/>
              <a:t>Practice</a:t>
            </a:r>
            <a:r>
              <a:rPr lang="en-US" dirty="0"/>
              <a:t> on if/</a:t>
            </a:r>
            <a:r>
              <a:rPr lang="en-US" dirty="0" err="1"/>
              <a:t>elif</a:t>
            </a:r>
            <a:r>
              <a:rPr lang="en-US" dirty="0"/>
              <a:t>/else.</a:t>
            </a:r>
          </a:p>
        </p:txBody>
      </p:sp>
    </p:spTree>
    <p:extLst>
      <p:ext uri="{BB962C8B-B14F-4D97-AF65-F5344CB8AC3E}">
        <p14:creationId xmlns:p14="http://schemas.microsoft.com/office/powerpoint/2010/main" val="50237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F1E-9AA6-404F-A498-66A24523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Race and class 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B32-542C-4D80-BA69-1D209709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function </a:t>
            </a:r>
            <a:r>
              <a:rPr lang="en-US" sz="2400" b="1" dirty="0" err="1"/>
              <a:t>character_creation</a:t>
            </a:r>
            <a:r>
              <a:rPr lang="en-US" sz="2400" b="1" dirty="0"/>
              <a:t>()</a:t>
            </a:r>
            <a:r>
              <a:rPr lang="en-US" sz="2400" dirty="0"/>
              <a:t>, according to the following requirements.</a:t>
            </a:r>
          </a:p>
          <a:p>
            <a:r>
              <a:rPr lang="en-US" sz="2200" dirty="0"/>
              <a:t>The function will </a:t>
            </a:r>
            <a:r>
              <a:rPr lang="en-US" sz="2200" b="1" dirty="0"/>
              <a:t>receive</a:t>
            </a:r>
            <a:r>
              <a:rPr lang="en-US" sz="2200" dirty="0"/>
              <a:t>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b="1" dirty="0"/>
              <a:t>parameters</a:t>
            </a:r>
            <a:r>
              <a:rPr lang="en-US" sz="2200" dirty="0"/>
              <a:t>: </a:t>
            </a:r>
            <a:r>
              <a:rPr lang="en-US" sz="2200" b="1" dirty="0" err="1"/>
              <a:t>user_race</a:t>
            </a:r>
            <a:r>
              <a:rPr lang="en-US" sz="2200" dirty="0"/>
              <a:t> and </a:t>
            </a:r>
            <a:r>
              <a:rPr lang="en-US" sz="2200" b="1" dirty="0" err="1"/>
              <a:t>user_class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only </a:t>
            </a:r>
            <a:r>
              <a:rPr lang="en-US" sz="2200" b="1" dirty="0"/>
              <a:t>three</a:t>
            </a:r>
            <a:r>
              <a:rPr lang="en-US" sz="2200" dirty="0"/>
              <a:t> </a:t>
            </a:r>
            <a:r>
              <a:rPr lang="en-US" sz="2200" b="1" dirty="0"/>
              <a:t>races</a:t>
            </a:r>
            <a:r>
              <a:rPr lang="en-US" sz="2200" dirty="0"/>
              <a:t> are available: </a:t>
            </a:r>
            <a:r>
              <a:rPr lang="en-US" sz="2200" b="1" dirty="0"/>
              <a:t>Human, Elf, </a:t>
            </a:r>
            <a:r>
              <a:rPr lang="en-US" sz="2200" dirty="0"/>
              <a:t>and </a:t>
            </a:r>
            <a:r>
              <a:rPr lang="en-US" sz="2200" b="1" dirty="0"/>
              <a:t>Dwarf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</a:t>
            </a:r>
            <a:r>
              <a:rPr lang="en-US" sz="2200" b="1" dirty="0"/>
              <a:t>only four classes </a:t>
            </a:r>
            <a:r>
              <a:rPr lang="en-US" sz="2200" dirty="0"/>
              <a:t>are available: </a:t>
            </a:r>
            <a:r>
              <a:rPr lang="en-US" sz="2200" b="1" dirty="0"/>
              <a:t>Warrior, Hunter, Mage </a:t>
            </a:r>
            <a:r>
              <a:rPr lang="en-US" sz="2200" dirty="0"/>
              <a:t>and </a:t>
            </a:r>
            <a:r>
              <a:rPr lang="en-US" sz="2200" b="1" dirty="0"/>
              <a:t>Priest</a:t>
            </a:r>
            <a:r>
              <a:rPr lang="en-US" sz="2200" dirty="0"/>
              <a:t>.</a:t>
            </a:r>
          </a:p>
          <a:p>
            <a:r>
              <a:rPr lang="en-US" sz="2200" b="1" dirty="0"/>
              <a:t>Humans</a:t>
            </a:r>
            <a:r>
              <a:rPr lang="en-US" sz="2200" dirty="0"/>
              <a:t> can play </a:t>
            </a:r>
            <a:r>
              <a:rPr lang="en-US" sz="2200" b="1" dirty="0"/>
              <a:t>all classes</a:t>
            </a:r>
            <a:r>
              <a:rPr lang="en-US" sz="2200" dirty="0"/>
              <a:t>.</a:t>
            </a:r>
          </a:p>
          <a:p>
            <a:r>
              <a:rPr lang="en-US" sz="2200" b="1" dirty="0"/>
              <a:t>Elves</a:t>
            </a:r>
            <a:r>
              <a:rPr lang="en-US" sz="2200" dirty="0"/>
              <a:t> cannot be </a:t>
            </a:r>
            <a:r>
              <a:rPr lang="en-US" sz="2200" b="1" dirty="0"/>
              <a:t>warriors</a:t>
            </a:r>
            <a:r>
              <a:rPr lang="en-US" sz="2200" dirty="0"/>
              <a:t>.</a:t>
            </a:r>
          </a:p>
          <a:p>
            <a:r>
              <a:rPr lang="en-US" sz="2200" b="1" dirty="0"/>
              <a:t>Dwarves</a:t>
            </a:r>
            <a:r>
              <a:rPr lang="en-US" sz="2200" dirty="0"/>
              <a:t> cannot be </a:t>
            </a:r>
            <a:r>
              <a:rPr lang="en-US" sz="2200" b="1" dirty="0"/>
              <a:t>mages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</a:t>
            </a:r>
            <a:r>
              <a:rPr lang="en-US" sz="2200" b="1" dirty="0"/>
              <a:t>priests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8FE5-079F-4BEF-9B12-8994820A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Autofit/>
          </a:bodyPr>
          <a:lstStyle/>
          <a:p>
            <a:r>
              <a:rPr lang="en-US" sz="2200" dirty="0"/>
              <a:t>The function should </a:t>
            </a:r>
            <a:r>
              <a:rPr lang="en-US" sz="2200" b="1" dirty="0"/>
              <a:t>not return anything.</a:t>
            </a:r>
          </a:p>
          <a:p>
            <a:r>
              <a:rPr lang="en-US" sz="2200" dirty="0"/>
              <a:t>It should </a:t>
            </a:r>
            <a:r>
              <a:rPr lang="en-US" sz="2200" b="1" dirty="0"/>
              <a:t>print</a:t>
            </a:r>
            <a:r>
              <a:rPr lang="en-US" sz="2200" dirty="0"/>
              <a:t> "You cannot play a character that is ...{race} and ...{class}.", with </a:t>
            </a:r>
            <a:r>
              <a:rPr lang="en-US" sz="2200" b="1" dirty="0"/>
              <a:t>blanks</a:t>
            </a:r>
            <a:r>
              <a:rPr lang="en-US" sz="2200" dirty="0"/>
              <a:t> </a:t>
            </a:r>
            <a:r>
              <a:rPr lang="en-US" sz="2200" b="1" dirty="0"/>
              <a:t>filled</a:t>
            </a:r>
            <a:r>
              <a:rPr lang="en-US" sz="2200" dirty="0"/>
              <a:t> accordingly, 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b="1" dirty="0"/>
              <a:t>the combination of </a:t>
            </a:r>
            <a:r>
              <a:rPr lang="en-US" sz="2200" b="1" dirty="0" err="1"/>
              <a:t>user_race</a:t>
            </a:r>
            <a:r>
              <a:rPr lang="en-US" sz="2200" b="1" dirty="0"/>
              <a:t> and </a:t>
            </a:r>
            <a:r>
              <a:rPr lang="en-US" sz="2200" b="1" dirty="0" err="1"/>
              <a:t>user_class</a:t>
            </a:r>
            <a:r>
              <a:rPr lang="en-US" sz="2200" b="1" dirty="0"/>
              <a:t> is</a:t>
            </a:r>
            <a:r>
              <a:rPr lang="en-US" sz="2200" dirty="0"/>
              <a:t> </a:t>
            </a:r>
            <a:r>
              <a:rPr lang="en-US" sz="2200" b="1" dirty="0"/>
              <a:t>not acceptable</a:t>
            </a:r>
            <a:r>
              <a:rPr lang="en-US" sz="2200" dirty="0"/>
              <a:t>.</a:t>
            </a:r>
          </a:p>
          <a:p>
            <a:r>
              <a:rPr lang="en-US" sz="2200" dirty="0"/>
              <a:t>Not acceptable here means that its race and/or class is not among the ones listed above, or the combination is not permitted, as listed above.</a:t>
            </a:r>
          </a:p>
          <a:p>
            <a:r>
              <a:rPr lang="en-US" sz="2200" b="1" dirty="0"/>
              <a:t>If the combination is valid</a:t>
            </a:r>
            <a:r>
              <a:rPr lang="en-US" sz="2200" dirty="0"/>
              <a:t>, it should </a:t>
            </a:r>
            <a:r>
              <a:rPr lang="en-US" sz="2200" b="1" dirty="0"/>
              <a:t>print</a:t>
            </a:r>
            <a:r>
              <a:rPr lang="en-US" sz="2200" dirty="0"/>
              <a:t> "Your character's race is ...{race} and your character's class is ...{class}.", with blanks filled accordingly.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3353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EE55-9BEA-4887-8C2A-AB944BF1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Activity 2+ - Strength to </a:t>
            </a:r>
            <a:r>
              <a:rPr lang="en-US" b="1" dirty="0" err="1"/>
              <a:t>lifepoints</a:t>
            </a:r>
            <a:r>
              <a:rPr lang="en-US" b="1" dirty="0"/>
              <a:t>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Redo the activity 2, but this time…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 or </a:t>
            </a:r>
            <a:r>
              <a:rPr lang="en-US"/>
              <a:t>ternary operator.</a:t>
            </a:r>
            <a:endParaRPr lang="en-US" dirty="0"/>
          </a:p>
          <a:p>
            <a:r>
              <a:rPr lang="en-US" dirty="0"/>
              <a:t>The function should only contain one line, which starts with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69AFC-D57F-4A80-BA0F-5C1D5FB5B2AD}"/>
              </a:ext>
            </a:extLst>
          </p:cNvPr>
          <p:cNvCxnSpPr>
            <a:cxnSpLocks/>
          </p:cNvCxnSpPr>
          <p:nvPr/>
        </p:nvCxnSpPr>
        <p:spPr>
          <a:xfrm>
            <a:off x="6096000" y="1562773"/>
            <a:ext cx="289169" cy="8358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 </a:t>
            </a:r>
            <a:r>
              <a:rPr lang="en-US" dirty="0"/>
              <a:t>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B617E0-923B-429C-8507-D425085CE9E1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6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 (indented as in </a:t>
            </a:r>
            <a:r>
              <a:rPr lang="en-GB" b="1" dirty="0">
                <a:solidFill>
                  <a:srgbClr val="00B050"/>
                </a:solidFill>
              </a:rPr>
              <a:t>def</a:t>
            </a:r>
            <a:r>
              <a:rPr lang="en-GB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 (indented as in </a:t>
            </a:r>
            <a:r>
              <a:rPr lang="en-GB" b="1" dirty="0">
                <a:solidFill>
                  <a:srgbClr val="00B050"/>
                </a:solidFill>
              </a:rPr>
              <a:t>def</a:t>
            </a:r>
            <a:r>
              <a:rPr lang="en-GB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117D35-7D97-49E9-9833-BA7517D6A975}"/>
              </a:ext>
            </a:extLst>
          </p:cNvPr>
          <p:cNvCxnSpPr>
            <a:cxnSpLocks/>
          </p:cNvCxnSpPr>
          <p:nvPr/>
        </p:nvCxnSpPr>
        <p:spPr>
          <a:xfrm flipV="1">
            <a:off x="5467387" y="2898195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AFA76-CB4A-4753-9D7D-1D3CAAEA9B2F}"/>
              </a:ext>
            </a:extLst>
          </p:cNvPr>
          <p:cNvCxnSpPr>
            <a:cxnSpLocks/>
          </p:cNvCxnSpPr>
          <p:nvPr/>
        </p:nvCxnSpPr>
        <p:spPr>
          <a:xfrm flipV="1">
            <a:off x="5467387" y="3081857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FBE125-B2AA-4103-A6EA-94E1279C028D}"/>
              </a:ext>
            </a:extLst>
          </p:cNvPr>
          <p:cNvSpPr txBox="1"/>
          <p:nvPr/>
        </p:nvSpPr>
        <p:spPr>
          <a:xfrm>
            <a:off x="6385169" y="4676993"/>
            <a:ext cx="5525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“inside” means your instructions are </a:t>
            </a:r>
            <a:r>
              <a:rPr lang="en-US" sz="2800" b="1" dirty="0"/>
              <a:t>indented</a:t>
            </a:r>
            <a:r>
              <a:rPr lang="en-US" sz="2800" dirty="0"/>
              <a:t> with 4 spaces more than the if statement.</a:t>
            </a:r>
            <a:br>
              <a:rPr lang="en-US" sz="2800" dirty="0"/>
            </a:br>
            <a:r>
              <a:rPr lang="en-US" sz="2800" dirty="0" err="1"/>
              <a:t>Jupyter</a:t>
            </a:r>
            <a:r>
              <a:rPr lang="en-US" sz="2800" dirty="0"/>
              <a:t> will suggest indentations.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2145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051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2.0.5522"/>
  <p:tag name="SLIDO_PRESENTATION_ID" val="00000000-0000-0000-0000-000000000000"/>
  <p:tag name="SLIDO_EVENT_UUID" val="eb1f3eee-7f95-4bc4-81ff-2d33102de6c7"/>
  <p:tag name="SLIDO_EVENT_SECTION_UUID" val="7831ff60-3df2-4446-9b62-d9386a5717e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xMDgxNDV9"/>
  <p:tag name="SLIDO_TYPE" val="SlidoPoll"/>
  <p:tag name="SLIDO_POLL_UUID" val="98f65971-9b3c-46ee-9755-91a6cfd0115f"/>
  <p:tag name="SLIDO_TIMELINE" val="W3sicG9sbFF1ZXN0aW9uVXVpZCI6IjQxOGM3Mjc0LWI5NWItNDU3Zi1hOTdhLTdmZTAwMjIwYzE3MCIsInNob3dSZXN1bHRzIjp0cnVlLCJzaG93Q29ycmVjdEFuc3dlcnMiOmZhbHNlLCJ2b3RpbmdMb2NrZWQiOmZhbHNlfV0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xMDc2NjR9"/>
  <p:tag name="SLIDO_TYPE" val="SlidoPoll"/>
  <p:tag name="SLIDO_POLL_UUID" val="b1f086e5-8953-4c3a-aa10-b435802d5798"/>
  <p:tag name="SLIDO_TIMELINE" val="W3sicG9sbFF1ZXN0aW9uVXVpZCI6IjcxYzNhMDJhLTYzYWMtNGU0OS04YzkxLTUzZTUyMzcyODJhOSIsInNob3dSZXN1bHRzIjpmYWxzZSwic2hvd0NvcnJlY3RBbnN3ZXJzIjpmYWxzZSwidm90aW5nTG9ja2VkIjpmYWxzZX0seyJwb2xsUXVlc3Rpb25VdWlkIjoiNzFjM2EwMmEtNjNhYy00ZTQ5LThjOTEtNTNlNTIzNzI4MmE5Iiwic2hvd1Jlc3VsdHMiOnRydWUsInNob3dDb3JyZWN0QW5zd2VycyI6dHJ1ZSwidm90aW5nTG9ja2VkIjpmYWxzZX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xMDc4NTh9"/>
  <p:tag name="SLIDO_TYPE" val="SlidoPoll"/>
  <p:tag name="SLIDO_POLL_UUID" val="2539b929-be63-4104-92ec-532ec0219128"/>
  <p:tag name="SLIDO_TIMELINE" val="W3sicG9sbFF1ZXN0aW9uVXVpZCI6IjNkOTAyNWJlLTdlZmItNDlkZS1iZDlmLTUyNDNkNjI4Y2NiNCIsInNob3dSZXN1bHRzIjpmYWxzZSwic2hvd0NvcnJlY3RBbnN3ZXJzIjpmYWxzZSwidm90aW5nTG9ja2VkIjpmYWxzZX0seyJwb2xsUXVlc3Rpb25VdWlkIjoiM2Q5MDI1YmUtN2VmYi00OWRlLWJkOWYtNTI0M2Q2MjhjY2I0Iiwic2hvd1Jlc3VsdHMiOnRydWUsInNob3dDb3JyZWN0QW5zd2VycyI6dHJ1ZSwidm90aW5nTG9ja2VkIjpmYWxzZX1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3301</TotalTime>
  <Words>2986</Words>
  <Application>Microsoft Office PowerPoint</Application>
  <PresentationFormat>Widescreen</PresentationFormat>
  <Paragraphs>233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A gamified introduction to Python Programming  Lecture 4 Conditional statements (If/Elif/Else)</vt:lpstr>
      <vt:lpstr>Outline (Chapter 4)</vt:lpstr>
      <vt:lpstr>Conditional structures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PowerPoint Presentation</vt:lpstr>
      <vt:lpstr>The elif statement</vt:lpstr>
      <vt:lpstr>The elif statement</vt:lpstr>
      <vt:lpstr>The elif statement</vt:lpstr>
      <vt:lpstr>The elif statement (multiple blocks)</vt:lpstr>
      <vt:lpstr>The elif statement (multiple blocks)</vt:lpstr>
      <vt:lpstr>An example of if/elif code</vt:lpstr>
      <vt:lpstr>PowerPoint Presentation</vt:lpstr>
      <vt:lpstr>Dead code</vt:lpstr>
      <vt:lpstr>Dead code</vt:lpstr>
      <vt:lpstr>Dead code</vt:lpstr>
      <vt:lpstr>Matt’s Great advice</vt:lpstr>
      <vt:lpstr>The else statement (no elif example)</vt:lpstr>
      <vt:lpstr>The else statement (multiple elif example)</vt:lpstr>
      <vt:lpstr>Our previous if/elif example, turned into an if/elif/else example</vt:lpstr>
      <vt:lpstr>Our previous if/elif example, turned into an if/elif/else example</vt:lpstr>
      <vt:lpstr>PowerPoint Presentation</vt:lpstr>
      <vt:lpstr>Practice activities for if/elif/else </vt:lpstr>
      <vt:lpstr>Activity 1 – Ask for user’s age</vt:lpstr>
      <vt:lpstr>Activity 2 - Strength to lifepoints</vt:lpstr>
      <vt:lpstr>Nested if structures</vt:lpstr>
      <vt:lpstr>Nested if structures</vt:lpstr>
      <vt:lpstr>Nested if structures</vt:lpstr>
      <vt:lpstr>Nested if structures vs. combined conditionals</vt:lpstr>
      <vt:lpstr>The ternary operator</vt:lpstr>
      <vt:lpstr>Quick note on If/Else vs. Try/Except</vt:lpstr>
      <vt:lpstr>Conclusion (Chapter 4)</vt:lpstr>
      <vt:lpstr>Activity 3 - Race and class check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470</cp:revision>
  <dcterms:created xsi:type="dcterms:W3CDTF">2020-05-19T08:08:47Z</dcterms:created>
  <dcterms:modified xsi:type="dcterms:W3CDTF">2025-08-22T01:26:58Z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2023-07-17T05:21:51Z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2f4acce6-fc39-404d-8044-2019778f42d8</vt:lpwstr>
  </property>
  <property fmtid="{D5CDD505-2E9C-101B-9397-08002B2CF9AE}" pid="8" name="MSIP_Label_be298231-ee28-4c9e-9ffa-238d0040efda_ContentBits">
    <vt:lpwstr>0</vt:lpwstr>
  </property>
  <property fmtid="{D5CDD505-2E9C-101B-9397-08002B2CF9AE}" pid="9" name="SlidoAppVersion">
    <vt:lpwstr>1.12.0.5522</vt:lpwstr>
  </property>
</Properties>
</file>